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0264100" cy="42799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6F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4668"/>
  </p:normalViewPr>
  <p:slideViewPr>
    <p:cSldViewPr>
      <p:cViewPr>
        <p:scale>
          <a:sx n="80" d="100"/>
          <a:sy n="80" d="100"/>
        </p:scale>
        <p:origin x="2616" y="-95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jpg>
</file>

<file path=ppt/media/image3.tiff>
</file>

<file path=ppt/media/image4.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7D1E1A-4DEA-CC41-98E6-C47FA7D3BEBB}" type="datetimeFigureOut">
              <a:rPr lang="en-US" smtClean="0"/>
              <a:t>5/17/18</a:t>
            </a:fld>
            <a:endParaRPr lang="en-US"/>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DC6981-8BDE-2442-B713-604DCBD51A89}" type="slidenum">
              <a:rPr lang="en-US" smtClean="0"/>
              <a:t>‹#›</a:t>
            </a:fld>
            <a:endParaRPr lang="en-US"/>
          </a:p>
        </p:txBody>
      </p:sp>
    </p:spTree>
    <p:extLst>
      <p:ext uri="{BB962C8B-B14F-4D97-AF65-F5344CB8AC3E}">
        <p14:creationId xmlns:p14="http://schemas.microsoft.com/office/powerpoint/2010/main" val="40099999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DC6981-8BDE-2442-B713-604DCBD51A89}" type="slidenum">
              <a:rPr lang="en-US" smtClean="0"/>
              <a:t>1</a:t>
            </a:fld>
            <a:endParaRPr lang="en-US"/>
          </a:p>
        </p:txBody>
      </p:sp>
    </p:spTree>
    <p:extLst>
      <p:ext uri="{BB962C8B-B14F-4D97-AF65-F5344CB8AC3E}">
        <p14:creationId xmlns:p14="http://schemas.microsoft.com/office/powerpoint/2010/main" val="865106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5/17/18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1.jpeg"/><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11" Type="http://schemas.openxmlformats.org/officeDocument/2006/relationships/image" Target="../media/image9.emf"/><Relationship Id="rId5" Type="http://schemas.openxmlformats.org/officeDocument/2006/relationships/image" Target="../media/image3.tiff"/><Relationship Id="rId10" Type="http://schemas.openxmlformats.org/officeDocument/2006/relationships/image" Target="../media/image8.jpg"/><Relationship Id="rId4" Type="http://schemas.openxmlformats.org/officeDocument/2006/relationships/image" Target="../media/image2.jpg"/><Relationship Id="rId9"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0" y="0"/>
            <a:ext cx="30266640" cy="4058984"/>
          </a:xfrm>
          <a:custGeom>
            <a:avLst/>
            <a:gdLst>
              <a:gd name="connsiteX0" fmla="*/ 0 w 30262742"/>
              <a:gd name="connsiteY0" fmla="*/ 0 h 5289080"/>
              <a:gd name="connsiteX1" fmla="*/ 30262742 w 30262742"/>
              <a:gd name="connsiteY1" fmla="*/ 0 h 5289080"/>
              <a:gd name="connsiteX2" fmla="*/ 30262742 w 30262742"/>
              <a:gd name="connsiteY2" fmla="*/ 5289080 h 5289080"/>
              <a:gd name="connsiteX3" fmla="*/ 0 w 30262742"/>
              <a:gd name="connsiteY3" fmla="*/ 5289080 h 5289080"/>
              <a:gd name="connsiteX4" fmla="*/ 0 w 30262742"/>
              <a:gd name="connsiteY4" fmla="*/ 0 h 5289080"/>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30262742" h="5289080">
                <a:moveTo>
                  <a:pt x="0" y="0"/>
                </a:moveTo>
                <a:lnTo>
                  <a:pt x="30262742" y="0"/>
                </a:lnTo>
                <a:lnTo>
                  <a:pt x="30262742" y="5289080"/>
                </a:lnTo>
                <a:lnTo>
                  <a:pt x="0" y="5289080"/>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TextBox 1"/>
          <p:cNvSpPr txBox="1"/>
          <p:nvPr/>
        </p:nvSpPr>
        <p:spPr>
          <a:xfrm>
            <a:off x="5226559" y="456210"/>
            <a:ext cx="20885511" cy="3279359"/>
          </a:xfrm>
          <a:prstGeom prst="rect">
            <a:avLst/>
          </a:prstGeom>
          <a:noFill/>
        </p:spPr>
        <p:txBody>
          <a:bodyPr wrap="square" lIns="0" tIns="0" rIns="0" rtlCol="0">
            <a:spAutoFit/>
          </a:bodyPr>
          <a:lstStyle/>
          <a:p>
            <a:pPr algn="ctr">
              <a:lnSpc>
                <a:spcPts val="8400"/>
              </a:lnSpc>
              <a:tabLst>
                <a:tab pos="3644900" algn="l"/>
                <a:tab pos="7785100" algn="l"/>
                <a:tab pos="8255000" algn="l"/>
              </a:tabLst>
            </a:pPr>
            <a:r>
              <a:rPr lang="en-US" altLang="zh-CN" sz="8800" b="1" dirty="0">
                <a:solidFill>
                  <a:srgbClr val="FFFFFF"/>
                </a:solidFill>
                <a:latin typeface="Avenir Roman" panose="02000503020000020003" pitchFamily="2" charset="0"/>
                <a:cs typeface="Arial Black" pitchFamily="18" charset="0"/>
              </a:rPr>
              <a:t>Hall-B and the </a:t>
            </a:r>
          </a:p>
          <a:p>
            <a:pPr algn="ctr">
              <a:lnSpc>
                <a:spcPts val="8400"/>
              </a:lnSpc>
              <a:tabLst>
                <a:tab pos="3644900" algn="l"/>
                <a:tab pos="7785100" algn="l"/>
                <a:tab pos="8255000" algn="l"/>
              </a:tabLst>
            </a:pPr>
            <a:r>
              <a:rPr lang="en-US" altLang="zh-CN" sz="8800" b="1" dirty="0">
                <a:solidFill>
                  <a:srgbClr val="FFFFFF"/>
                </a:solidFill>
                <a:latin typeface="Avenir Roman" panose="02000503020000020003" pitchFamily="2" charset="0"/>
                <a:cs typeface="Arial Black" pitchFamily="18" charset="0"/>
              </a:rPr>
              <a:t>Two Big Mysteries in the Universe </a:t>
            </a:r>
          </a:p>
          <a:p>
            <a:pPr algn="ctr">
              <a:lnSpc>
                <a:spcPts val="8400"/>
              </a:lnSpc>
              <a:tabLst>
                <a:tab pos="3644900" algn="l"/>
                <a:tab pos="7785100" algn="l"/>
                <a:tab pos="8255000" algn="l"/>
              </a:tabLst>
            </a:pPr>
            <a:r>
              <a:rPr lang="en-US" altLang="zh-CN" sz="8000" dirty="0">
                <a:latin typeface="Calibri" panose="020F0502020204030204" pitchFamily="34" charset="0"/>
                <a:cs typeface="Calibri" panose="020F0502020204030204" pitchFamily="34" charset="0"/>
              </a:rPr>
              <a:t> </a:t>
            </a:r>
            <a:r>
              <a:rPr lang="en-US" altLang="zh-CN" sz="4000" b="1" dirty="0">
                <a:solidFill>
                  <a:schemeClr val="bg1"/>
                </a:solidFill>
                <a:latin typeface="Calibri" panose="020F0502020204030204" pitchFamily="34" charset="0"/>
                <a:cs typeface="Calibri" panose="020F0502020204030204" pitchFamily="34" charset="0"/>
              </a:rPr>
              <a:t>Thomas</a:t>
            </a:r>
            <a:r>
              <a:rPr lang="en-US" altLang="zh-CN" sz="4000" dirty="0">
                <a:solidFill>
                  <a:schemeClr val="bg1"/>
                </a:solidFill>
                <a:latin typeface="Calibri" panose="020F0502020204030204" pitchFamily="34" charset="0"/>
                <a:cs typeface="Calibri" panose="020F0502020204030204" pitchFamily="34" charset="0"/>
              </a:rPr>
              <a:t> </a:t>
            </a:r>
            <a:r>
              <a:rPr lang="en-US" altLang="zh-CN" sz="4000" b="1" dirty="0">
                <a:solidFill>
                  <a:schemeClr val="bg1"/>
                </a:solidFill>
                <a:latin typeface="Calibri" panose="020F0502020204030204" pitchFamily="34" charset="0"/>
                <a:cs typeface="Calibri" panose="020F0502020204030204" pitchFamily="34" charset="0"/>
              </a:rPr>
              <a:t>Jefferson</a:t>
            </a:r>
            <a:r>
              <a:rPr lang="en-US" altLang="zh-CN" sz="4000" dirty="0">
                <a:solidFill>
                  <a:schemeClr val="bg1"/>
                </a:solidFill>
                <a:latin typeface="Calibri" panose="020F0502020204030204" pitchFamily="34" charset="0"/>
                <a:cs typeface="Calibri" panose="020F0502020204030204" pitchFamily="34" charset="0"/>
              </a:rPr>
              <a:t> </a:t>
            </a:r>
            <a:r>
              <a:rPr lang="en-US" altLang="zh-CN" sz="4000" b="1" dirty="0">
                <a:solidFill>
                  <a:schemeClr val="bg1"/>
                </a:solidFill>
                <a:latin typeface="Calibri" panose="020F0502020204030204" pitchFamily="34" charset="0"/>
                <a:cs typeface="Calibri" panose="020F0502020204030204" pitchFamily="34" charset="0"/>
              </a:rPr>
              <a:t>National</a:t>
            </a:r>
            <a:r>
              <a:rPr lang="en-US" altLang="zh-CN" sz="4000" dirty="0">
                <a:solidFill>
                  <a:schemeClr val="bg1"/>
                </a:solidFill>
                <a:latin typeface="Calibri" panose="020F0502020204030204" pitchFamily="34" charset="0"/>
                <a:cs typeface="Calibri" panose="020F0502020204030204" pitchFamily="34" charset="0"/>
              </a:rPr>
              <a:t> </a:t>
            </a:r>
            <a:r>
              <a:rPr lang="en-US" altLang="zh-CN" sz="4000" b="1" dirty="0">
                <a:solidFill>
                  <a:srgbClr val="FFFFFF"/>
                </a:solidFill>
                <a:latin typeface="Calibri" panose="020F0502020204030204" pitchFamily="34" charset="0"/>
                <a:cs typeface="Calibri" panose="020F0502020204030204" pitchFamily="34" charset="0"/>
              </a:rPr>
              <a:t>Accelerator</a:t>
            </a:r>
            <a:r>
              <a:rPr lang="en-US" altLang="zh-CN" sz="4000" dirty="0">
                <a:latin typeface="Calibri" panose="020F0502020204030204" pitchFamily="34" charset="0"/>
                <a:cs typeface="Calibri" panose="020F0502020204030204" pitchFamily="34" charset="0"/>
              </a:rPr>
              <a:t> </a:t>
            </a:r>
            <a:r>
              <a:rPr lang="en-US" altLang="zh-CN" sz="4000" b="1" dirty="0">
                <a:solidFill>
                  <a:srgbClr val="FFFFFF"/>
                </a:solidFill>
                <a:latin typeface="Calibri" panose="020F0502020204030204" pitchFamily="34" charset="0"/>
                <a:cs typeface="Calibri" panose="020F0502020204030204" pitchFamily="34" charset="0"/>
              </a:rPr>
              <a:t>Facility</a:t>
            </a:r>
          </a:p>
        </p:txBody>
      </p:sp>
      <p:grpSp>
        <p:nvGrpSpPr>
          <p:cNvPr id="26" name="Group 25">
            <a:extLst>
              <a:ext uri="{FF2B5EF4-FFF2-40B4-BE49-F238E27FC236}">
                <a16:creationId xmlns:a16="http://schemas.microsoft.com/office/drawing/2014/main" id="{F8DE6B88-15D8-BF49-A4B0-2DD0FCB567FC}"/>
              </a:ext>
            </a:extLst>
          </p:cNvPr>
          <p:cNvGrpSpPr/>
          <p:nvPr/>
        </p:nvGrpSpPr>
        <p:grpSpPr>
          <a:xfrm>
            <a:off x="425450" y="316736"/>
            <a:ext cx="4343401" cy="3578267"/>
            <a:chOff x="196851" y="57676"/>
            <a:chExt cx="4343401" cy="3578267"/>
          </a:xfrm>
        </p:grpSpPr>
        <p:pic>
          <p:nvPicPr>
            <p:cNvPr id="21" name="Picture 3"/>
            <p:cNvPicPr>
              <a:picLocks noChangeAspect="1" noChangeArrowheads="1"/>
            </p:cNvPicPr>
            <p:nvPr/>
          </p:nvPicPr>
          <p:blipFill rotWithShape="1">
            <a:blip r:embed="rId3"/>
            <a:srcRect l="1342" t="2985" r="1115" b="3989"/>
            <a:stretch/>
          </p:blipFill>
          <p:spPr bwMode="auto">
            <a:xfrm>
              <a:off x="196852" y="2349500"/>
              <a:ext cx="4343400" cy="1286443"/>
            </a:xfrm>
            <a:prstGeom prst="rect">
              <a:avLst/>
            </a:prstGeom>
            <a:noFill/>
          </p:spPr>
        </p:pic>
        <p:pic>
          <p:nvPicPr>
            <p:cNvPr id="25" name="Picture 24">
              <a:extLst>
                <a:ext uri="{FF2B5EF4-FFF2-40B4-BE49-F238E27FC236}">
                  <a16:creationId xmlns:a16="http://schemas.microsoft.com/office/drawing/2014/main" id="{2121CF55-4DE4-FA4D-B4C9-81D74DF3E5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6851" y="57676"/>
              <a:ext cx="4343400" cy="2322730"/>
            </a:xfrm>
            <a:prstGeom prst="rect">
              <a:avLst/>
            </a:prstGeom>
          </p:spPr>
        </p:pic>
      </p:grpSp>
      <p:grpSp>
        <p:nvGrpSpPr>
          <p:cNvPr id="40" name="Group 39">
            <a:extLst>
              <a:ext uri="{FF2B5EF4-FFF2-40B4-BE49-F238E27FC236}">
                <a16:creationId xmlns:a16="http://schemas.microsoft.com/office/drawing/2014/main" id="{DC022F08-7E89-6344-BF04-A2060CFD3E5C}"/>
              </a:ext>
            </a:extLst>
          </p:cNvPr>
          <p:cNvGrpSpPr/>
          <p:nvPr/>
        </p:nvGrpSpPr>
        <p:grpSpPr>
          <a:xfrm>
            <a:off x="144378" y="4345247"/>
            <a:ext cx="29988700" cy="20065166"/>
            <a:chOff x="264771" y="4880131"/>
            <a:chExt cx="9326237" cy="20065166"/>
          </a:xfrm>
        </p:grpSpPr>
        <p:sp>
          <p:nvSpPr>
            <p:cNvPr id="11" name="Freeform 3"/>
            <p:cNvSpPr/>
            <p:nvPr/>
          </p:nvSpPr>
          <p:spPr>
            <a:xfrm>
              <a:off x="264771" y="4880131"/>
              <a:ext cx="9326237"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Roman" panose="02000503020000020003" pitchFamily="2" charset="0"/>
                </a:rPr>
                <a:t>Confinement: why can’t we see free quarks? Hall-B research will shed light on this decades long mystery</a:t>
              </a:r>
              <a:endParaRPr lang="zh-CN" altLang="en-US" sz="3600" b="1" dirty="0">
                <a:latin typeface="Avenir Roman" panose="02000503020000020003" pitchFamily="2" charset="0"/>
              </a:endParaRPr>
            </a:p>
          </p:txBody>
        </p:sp>
        <p:sp>
          <p:nvSpPr>
            <p:cNvPr id="38" name="Rectangle 37">
              <a:extLst>
                <a:ext uri="{FF2B5EF4-FFF2-40B4-BE49-F238E27FC236}">
                  <a16:creationId xmlns:a16="http://schemas.microsoft.com/office/drawing/2014/main" id="{98E66545-D881-714C-8E21-47455B84C62A}"/>
                </a:ext>
              </a:extLst>
            </p:cNvPr>
            <p:cNvSpPr/>
            <p:nvPr/>
          </p:nvSpPr>
          <p:spPr>
            <a:xfrm>
              <a:off x="273050" y="5626099"/>
              <a:ext cx="9317958" cy="19319198"/>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p>
          </p:txBody>
        </p:sp>
      </p:grpSp>
      <p:sp>
        <p:nvSpPr>
          <p:cNvPr id="115" name="TextBox 114">
            <a:extLst>
              <a:ext uri="{FF2B5EF4-FFF2-40B4-BE49-F238E27FC236}">
                <a16:creationId xmlns:a16="http://schemas.microsoft.com/office/drawing/2014/main" id="{F52275B9-DDD0-D143-A431-59B197F39F9A}"/>
              </a:ext>
            </a:extLst>
          </p:cNvPr>
          <p:cNvSpPr txBox="1"/>
          <p:nvPr/>
        </p:nvSpPr>
        <p:spPr>
          <a:xfrm>
            <a:off x="392685" y="5374700"/>
            <a:ext cx="16491965" cy="5509200"/>
          </a:xfrm>
          <a:prstGeom prst="rect">
            <a:avLst/>
          </a:prstGeom>
          <a:noFill/>
        </p:spPr>
        <p:txBody>
          <a:bodyPr wrap="square" rtlCol="0">
            <a:spAutoFit/>
          </a:bodyPr>
          <a:lstStyle/>
          <a:p>
            <a:r>
              <a:rPr lang="en-US" sz="3200" dirty="0">
                <a:latin typeface="Avenir Roman" panose="02000503020000020003" pitchFamily="2" charset="0"/>
              </a:rPr>
              <a:t>This is what we know: quarks are like at the free end of a rubber band. The more you want to pull them apart, the more energy you have to put in. </a:t>
            </a:r>
          </a:p>
          <a:p>
            <a:endParaRPr lang="en-US" sz="3200" dirty="0">
              <a:latin typeface="Avenir Roman" panose="02000503020000020003" pitchFamily="2" charset="0"/>
            </a:endParaRPr>
          </a:p>
          <a:p>
            <a:r>
              <a:rPr lang="en-US" sz="3200" dirty="0">
                <a:latin typeface="Avenir Roman" panose="02000503020000020003" pitchFamily="2" charset="0"/>
              </a:rPr>
              <a:t>If you put enough energy in the system, quark-antiquark pairs will be created to force the “fugitive” quark in a bound state again.</a:t>
            </a:r>
          </a:p>
          <a:p>
            <a:endParaRPr lang="en-US" sz="3200" dirty="0">
              <a:latin typeface="Avenir Roman" panose="02000503020000020003" pitchFamily="2" charset="0"/>
            </a:endParaRPr>
          </a:p>
          <a:p>
            <a:r>
              <a:rPr lang="en-US" sz="3200" dirty="0">
                <a:latin typeface="Avenir Roman" panose="02000503020000020003" pitchFamily="2" charset="0"/>
              </a:rPr>
              <a:t>The net result is this: we can never observe a “free” quark. And we don’t know why this is. This phenomenon is known as “confinement”.</a:t>
            </a:r>
          </a:p>
          <a:p>
            <a:endParaRPr lang="en-US" sz="3200" dirty="0">
              <a:latin typeface="Avenir Roman" panose="02000503020000020003" pitchFamily="2" charset="0"/>
            </a:endParaRPr>
          </a:p>
          <a:p>
            <a:r>
              <a:rPr lang="en-US" sz="3200" dirty="0">
                <a:latin typeface="Avenir Roman" panose="02000503020000020003" pitchFamily="2" charset="0"/>
              </a:rPr>
              <a:t>A full mathematical description of confinement would be the biggest breakthrough in quantum theory in decades.</a:t>
            </a:r>
          </a:p>
        </p:txBody>
      </p:sp>
      <p:sp>
        <p:nvSpPr>
          <p:cNvPr id="119" name="TextBox 118">
            <a:extLst>
              <a:ext uri="{FF2B5EF4-FFF2-40B4-BE49-F238E27FC236}">
                <a16:creationId xmlns:a16="http://schemas.microsoft.com/office/drawing/2014/main" id="{1392D772-51D1-9249-8E0A-45A30B167231}"/>
              </a:ext>
            </a:extLst>
          </p:cNvPr>
          <p:cNvSpPr txBox="1"/>
          <p:nvPr/>
        </p:nvSpPr>
        <p:spPr>
          <a:xfrm>
            <a:off x="425448" y="23678803"/>
            <a:ext cx="16552451" cy="692497"/>
          </a:xfrm>
          <a:prstGeom prst="rect">
            <a:avLst/>
          </a:prstGeom>
          <a:noFill/>
          <a:ln>
            <a:solidFill>
              <a:schemeClr val="accent1">
                <a:shade val="50000"/>
              </a:schemeClr>
            </a:solidFill>
          </a:ln>
        </p:spPr>
        <p:txBody>
          <a:bodyPr wrap="square" tIns="91440" rtlCol="0">
            <a:spAutoFit/>
          </a:bodyPr>
          <a:lstStyle/>
          <a:p>
            <a:pPr algn="ctr"/>
            <a:r>
              <a:rPr lang="en-US" dirty="0"/>
              <a:t>Artistic rendition of a proton: it is made of ”up” and “down” quarks that exchange gluons. We do not know exactly why we cannot see a quark all by itself but only inside particles like protons, neutrons, </a:t>
            </a:r>
            <a:r>
              <a:rPr lang="en-US" dirty="0" err="1"/>
              <a:t>pions</a:t>
            </a:r>
            <a:r>
              <a:rPr lang="en-US" dirty="0"/>
              <a:t>, etc.</a:t>
            </a:r>
          </a:p>
        </p:txBody>
      </p:sp>
      <p:sp>
        <p:nvSpPr>
          <p:cNvPr id="81" name="TextBox 80">
            <a:extLst>
              <a:ext uri="{FF2B5EF4-FFF2-40B4-BE49-F238E27FC236}">
                <a16:creationId xmlns:a16="http://schemas.microsoft.com/office/drawing/2014/main" id="{8A30F3B9-A953-6E43-AE35-9779A4F6EF48}"/>
              </a:ext>
            </a:extLst>
          </p:cNvPr>
          <p:cNvSpPr txBox="1"/>
          <p:nvPr/>
        </p:nvSpPr>
        <p:spPr>
          <a:xfrm>
            <a:off x="17260287" y="12253362"/>
            <a:ext cx="12508736" cy="2108269"/>
          </a:xfrm>
          <a:prstGeom prst="rect">
            <a:avLst/>
          </a:prstGeom>
          <a:noFill/>
          <a:ln>
            <a:solidFill>
              <a:schemeClr val="accent1">
                <a:shade val="50000"/>
              </a:schemeClr>
            </a:solidFill>
          </a:ln>
        </p:spPr>
        <p:txBody>
          <a:bodyPr wrap="square" tIns="91440" rtlCol="0">
            <a:spAutoFit/>
          </a:bodyPr>
          <a:lstStyle/>
          <a:p>
            <a:pPr algn="ctr"/>
            <a:r>
              <a:rPr lang="en-US" dirty="0"/>
              <a:t>The Generalized Parton Distributions parameterize the amplitude for Deeply Virtual Compton Scattering: this is the process of making a photon off a proton using a high energy beam.</a:t>
            </a:r>
          </a:p>
          <a:p>
            <a:pPr algn="ctr"/>
            <a:endParaRPr lang="en-US" dirty="0"/>
          </a:p>
          <a:p>
            <a:pPr algn="ctr"/>
            <a:endParaRPr lang="en-US" dirty="0"/>
          </a:p>
          <a:p>
            <a:pPr algn="ctr"/>
            <a:r>
              <a:rPr lang="en-US" sz="2800" dirty="0">
                <a:solidFill>
                  <a:srgbClr val="FF0000"/>
                </a:solidFill>
              </a:rPr>
              <a:t>Hall-B will have access for the first time to the Energy Momentum Tensor Mass, Angular Momentum, and Force distributions to understand quark confinement.</a:t>
            </a:r>
          </a:p>
        </p:txBody>
      </p:sp>
      <p:sp>
        <p:nvSpPr>
          <p:cNvPr id="84" name="TextBox 83">
            <a:extLst>
              <a:ext uri="{FF2B5EF4-FFF2-40B4-BE49-F238E27FC236}">
                <a16:creationId xmlns:a16="http://schemas.microsoft.com/office/drawing/2014/main" id="{5FFD8DA9-25C3-5643-9097-7530470AFBE6}"/>
              </a:ext>
            </a:extLst>
          </p:cNvPr>
          <p:cNvSpPr txBox="1"/>
          <p:nvPr/>
        </p:nvSpPr>
        <p:spPr>
          <a:xfrm>
            <a:off x="17260621" y="23674046"/>
            <a:ext cx="12700443" cy="692497"/>
          </a:xfrm>
          <a:prstGeom prst="rect">
            <a:avLst/>
          </a:prstGeom>
          <a:noFill/>
          <a:ln>
            <a:solidFill>
              <a:schemeClr val="accent1">
                <a:shade val="50000"/>
              </a:schemeClr>
            </a:solidFill>
          </a:ln>
        </p:spPr>
        <p:txBody>
          <a:bodyPr wrap="square" tIns="91440" rtlCol="0">
            <a:spAutoFit/>
          </a:bodyPr>
          <a:lstStyle/>
          <a:p>
            <a:pPr algn="just"/>
            <a:r>
              <a:rPr lang="en-US" dirty="0"/>
              <a:t>Projected results in the Hall-B CLAS12 detector. By measuring cross sections and polarization asymmetries with percent level precision, we will be able to extract the theoretical distributions that could explain confinement.</a:t>
            </a:r>
          </a:p>
        </p:txBody>
      </p:sp>
      <p:grpSp>
        <p:nvGrpSpPr>
          <p:cNvPr id="85" name="Group 84">
            <a:extLst>
              <a:ext uri="{FF2B5EF4-FFF2-40B4-BE49-F238E27FC236}">
                <a16:creationId xmlns:a16="http://schemas.microsoft.com/office/drawing/2014/main" id="{7155C23D-BC50-CD41-9F9A-BB0313F00E0A}"/>
              </a:ext>
            </a:extLst>
          </p:cNvPr>
          <p:cNvGrpSpPr/>
          <p:nvPr/>
        </p:nvGrpSpPr>
        <p:grpSpPr>
          <a:xfrm>
            <a:off x="144378" y="24853185"/>
            <a:ext cx="29988700" cy="17703257"/>
            <a:chOff x="264771" y="4880131"/>
            <a:chExt cx="9326237" cy="17703257"/>
          </a:xfrm>
        </p:grpSpPr>
        <p:sp>
          <p:nvSpPr>
            <p:cNvPr id="86" name="Freeform 3">
              <a:extLst>
                <a:ext uri="{FF2B5EF4-FFF2-40B4-BE49-F238E27FC236}">
                  <a16:creationId xmlns:a16="http://schemas.microsoft.com/office/drawing/2014/main" id="{F6929060-91A1-8B4A-95B4-1454AE8BCE44}"/>
                </a:ext>
              </a:extLst>
            </p:cNvPr>
            <p:cNvSpPr/>
            <p:nvPr/>
          </p:nvSpPr>
          <p:spPr>
            <a:xfrm>
              <a:off x="264771" y="4880131"/>
              <a:ext cx="9326237"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atin typeface="Avenir Roman" panose="02000503020000020003" pitchFamily="2" charset="0"/>
                </a:rPr>
                <a:t>How is 98% of the visible mass generated? Electroexcitation studies with CLAS12 will address the critical question.</a:t>
              </a:r>
              <a:endParaRPr lang="zh-CN" altLang="en-US" sz="3600" b="1" dirty="0">
                <a:latin typeface="Avenir Roman" panose="02000503020000020003" pitchFamily="2" charset="0"/>
              </a:endParaRPr>
            </a:p>
          </p:txBody>
        </p:sp>
        <p:sp>
          <p:nvSpPr>
            <p:cNvPr id="89" name="Rectangle 88">
              <a:extLst>
                <a:ext uri="{FF2B5EF4-FFF2-40B4-BE49-F238E27FC236}">
                  <a16:creationId xmlns:a16="http://schemas.microsoft.com/office/drawing/2014/main" id="{EAE8A866-35D9-2D4F-A28B-598C6404A310}"/>
                </a:ext>
              </a:extLst>
            </p:cNvPr>
            <p:cNvSpPr/>
            <p:nvPr/>
          </p:nvSpPr>
          <p:spPr>
            <a:xfrm>
              <a:off x="273050" y="5626099"/>
              <a:ext cx="9317958" cy="16957289"/>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p>
          </p:txBody>
        </p:sp>
      </p:grpSp>
      <p:sp>
        <p:nvSpPr>
          <p:cNvPr id="97" name="TextBox 96">
            <a:extLst>
              <a:ext uri="{FF2B5EF4-FFF2-40B4-BE49-F238E27FC236}">
                <a16:creationId xmlns:a16="http://schemas.microsoft.com/office/drawing/2014/main" id="{2FB65FF1-400E-9244-BA90-8A69422C22B1}"/>
              </a:ext>
            </a:extLst>
          </p:cNvPr>
          <p:cNvSpPr txBox="1"/>
          <p:nvPr/>
        </p:nvSpPr>
        <p:spPr>
          <a:xfrm>
            <a:off x="437511" y="25925953"/>
            <a:ext cx="12878671" cy="2677656"/>
          </a:xfrm>
          <a:prstGeom prst="rect">
            <a:avLst/>
          </a:prstGeom>
          <a:noFill/>
        </p:spPr>
        <p:txBody>
          <a:bodyPr wrap="square" rtlCol="0">
            <a:spAutoFit/>
          </a:bodyPr>
          <a:lstStyle/>
          <a:p>
            <a:r>
              <a:rPr lang="en-US" sz="2800" dirty="0">
                <a:latin typeface="Avenir Roman" panose="02000503020000020003" pitchFamily="2" charset="0"/>
              </a:rPr>
              <a:t>You may have heard of the Higgs Boson. It is a big deal: the Higgs is the reason why quarks have masses and the first step in understanding where the concept of “mass” comes from. </a:t>
            </a:r>
          </a:p>
          <a:p>
            <a:endParaRPr lang="en-US" sz="2800" dirty="0">
              <a:latin typeface="Avenir Roman" panose="02000503020000020003" pitchFamily="2" charset="0"/>
            </a:endParaRPr>
          </a:p>
          <a:p>
            <a:r>
              <a:rPr lang="en-US" sz="2800" dirty="0">
                <a:latin typeface="Avenir Roman" panose="02000503020000020003" pitchFamily="2" charset="0"/>
              </a:rPr>
              <a:t>However quarks contain just a fraction, about 2%, of the mass of the visible universe as we know it. </a:t>
            </a:r>
            <a:r>
              <a:rPr lang="en-US" sz="2800" b="1" dirty="0">
                <a:latin typeface="Avenir Roman" panose="02000503020000020003" pitchFamily="2" charset="0"/>
              </a:rPr>
              <a:t>How is the remaining 98% generated?</a:t>
            </a:r>
            <a:endParaRPr lang="en-US" sz="2800" dirty="0">
              <a:latin typeface="Avenir Roman" panose="02000503020000020003" pitchFamily="2" charset="0"/>
            </a:endParaRPr>
          </a:p>
        </p:txBody>
      </p:sp>
      <p:sp>
        <p:nvSpPr>
          <p:cNvPr id="163" name="TextBox 162">
            <a:extLst>
              <a:ext uri="{FF2B5EF4-FFF2-40B4-BE49-F238E27FC236}">
                <a16:creationId xmlns:a16="http://schemas.microsoft.com/office/drawing/2014/main" id="{8E87CE2E-4F8B-B341-BE7F-2A77DDA286E0}"/>
              </a:ext>
            </a:extLst>
          </p:cNvPr>
          <p:cNvSpPr txBox="1"/>
          <p:nvPr/>
        </p:nvSpPr>
        <p:spPr>
          <a:xfrm>
            <a:off x="13657750" y="29623345"/>
            <a:ext cx="16133762" cy="877163"/>
          </a:xfrm>
          <a:prstGeom prst="rect">
            <a:avLst/>
          </a:prstGeom>
          <a:noFill/>
          <a:ln>
            <a:solidFill>
              <a:schemeClr val="accent1">
                <a:shade val="50000"/>
              </a:schemeClr>
            </a:solidFill>
          </a:ln>
        </p:spPr>
        <p:txBody>
          <a:bodyPr wrap="square" tIns="91440" rtlCol="0">
            <a:spAutoFit/>
          </a:bodyPr>
          <a:lstStyle/>
          <a:p>
            <a:pPr algn="just"/>
            <a:r>
              <a:rPr lang="en-US" sz="2400" dirty="0"/>
              <a:t>We suspect that the quark is “dressed” by a cloud of gluons, the particle responsible for strong nuclear force: so a normal quark (left) is the sum of a “bare” quark “q” + possible quark-antiquark pairs and gluon interactions, possibly even </a:t>
            </a:r>
            <a:r>
              <a:rPr lang="en-US" sz="2400"/>
              <a:t>gluon balls.</a:t>
            </a:r>
            <a:endParaRPr lang="en-US" sz="2400" dirty="0"/>
          </a:p>
        </p:txBody>
      </p:sp>
      <p:sp>
        <p:nvSpPr>
          <p:cNvPr id="167" name="TextBox 166">
            <a:extLst>
              <a:ext uri="{FF2B5EF4-FFF2-40B4-BE49-F238E27FC236}">
                <a16:creationId xmlns:a16="http://schemas.microsoft.com/office/drawing/2014/main" id="{16E9F957-6BBD-EE44-9B40-6639351F3573}"/>
              </a:ext>
            </a:extLst>
          </p:cNvPr>
          <p:cNvSpPr txBox="1"/>
          <p:nvPr/>
        </p:nvSpPr>
        <p:spPr>
          <a:xfrm>
            <a:off x="13683150" y="41802796"/>
            <a:ext cx="16310170" cy="692497"/>
          </a:xfrm>
          <a:prstGeom prst="rect">
            <a:avLst/>
          </a:prstGeom>
          <a:noFill/>
          <a:ln>
            <a:solidFill>
              <a:schemeClr val="accent1">
                <a:shade val="50000"/>
              </a:schemeClr>
            </a:solidFill>
          </a:ln>
        </p:spPr>
        <p:txBody>
          <a:bodyPr wrap="square" tIns="91440" rtlCol="0">
            <a:spAutoFit/>
          </a:bodyPr>
          <a:lstStyle/>
          <a:p>
            <a:pPr algn="just"/>
            <a:r>
              <a:rPr lang="en-US"/>
              <a:t>The dressed </a:t>
            </a:r>
            <a:r>
              <a:rPr lang="en-US" dirty="0"/>
              <a:t>quark mass as a function of its momentum inside the nucleon. This function is the holy grail in understanding how most of the visible mass in the universe is generated, and will be measured in Hall-B during the CLAS12 experiments.</a:t>
            </a:r>
          </a:p>
        </p:txBody>
      </p:sp>
      <p:pic>
        <p:nvPicPr>
          <p:cNvPr id="5" name="Picture 4">
            <a:extLst>
              <a:ext uri="{FF2B5EF4-FFF2-40B4-BE49-F238E27FC236}">
                <a16:creationId xmlns:a16="http://schemas.microsoft.com/office/drawing/2014/main" id="{7314D634-8D3C-594A-966A-1FA75D502B77}"/>
              </a:ext>
            </a:extLst>
          </p:cNvPr>
          <p:cNvPicPr>
            <a:picLocks noChangeAspect="1"/>
          </p:cNvPicPr>
          <p:nvPr/>
        </p:nvPicPr>
        <p:blipFill>
          <a:blip r:embed="rId5"/>
          <a:stretch>
            <a:fillRect/>
          </a:stretch>
        </p:blipFill>
        <p:spPr>
          <a:xfrm>
            <a:off x="26079813" y="312370"/>
            <a:ext cx="3392625" cy="3392625"/>
          </a:xfrm>
          <a:prstGeom prst="rect">
            <a:avLst/>
          </a:prstGeom>
        </p:spPr>
      </p:pic>
      <p:pic>
        <p:nvPicPr>
          <p:cNvPr id="10" name="Picture 9">
            <a:extLst>
              <a:ext uri="{FF2B5EF4-FFF2-40B4-BE49-F238E27FC236}">
                <a16:creationId xmlns:a16="http://schemas.microsoft.com/office/drawing/2014/main" id="{BF55B9D4-7ACC-F54B-8C2B-D377141872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7512" y="11431738"/>
            <a:ext cx="16540387" cy="12242308"/>
          </a:xfrm>
          <a:prstGeom prst="rect">
            <a:avLst/>
          </a:prstGeom>
        </p:spPr>
      </p:pic>
      <p:pic>
        <p:nvPicPr>
          <p:cNvPr id="12" name="Picture 11">
            <a:extLst>
              <a:ext uri="{FF2B5EF4-FFF2-40B4-BE49-F238E27FC236}">
                <a16:creationId xmlns:a16="http://schemas.microsoft.com/office/drawing/2014/main" id="{92A60943-464D-9646-8629-50DB645D9090}"/>
              </a:ext>
            </a:extLst>
          </p:cNvPr>
          <p:cNvPicPr>
            <a:picLocks noChangeAspect="1"/>
          </p:cNvPicPr>
          <p:nvPr/>
        </p:nvPicPr>
        <p:blipFill>
          <a:blip r:embed="rId7"/>
          <a:stretch>
            <a:fillRect/>
          </a:stretch>
        </p:blipFill>
        <p:spPr>
          <a:xfrm>
            <a:off x="17244412" y="5329730"/>
            <a:ext cx="12748908" cy="6953845"/>
          </a:xfrm>
          <a:prstGeom prst="rect">
            <a:avLst/>
          </a:prstGeom>
        </p:spPr>
      </p:pic>
      <p:pic>
        <p:nvPicPr>
          <p:cNvPr id="16" name="Picture 15">
            <a:extLst>
              <a:ext uri="{FF2B5EF4-FFF2-40B4-BE49-F238E27FC236}">
                <a16:creationId xmlns:a16="http://schemas.microsoft.com/office/drawing/2014/main" id="{2A8E2DAF-F996-244E-95B6-72C4A6C57818}"/>
              </a:ext>
            </a:extLst>
          </p:cNvPr>
          <p:cNvPicPr>
            <a:picLocks noChangeAspect="1"/>
          </p:cNvPicPr>
          <p:nvPr/>
        </p:nvPicPr>
        <p:blipFill rotWithShape="1">
          <a:blip r:embed="rId8"/>
          <a:srcRect l="1047" r="10347" b="2220"/>
          <a:stretch/>
        </p:blipFill>
        <p:spPr>
          <a:xfrm>
            <a:off x="17168795" y="14567641"/>
            <a:ext cx="12824525" cy="9106405"/>
          </a:xfrm>
          <a:prstGeom prst="rect">
            <a:avLst/>
          </a:prstGeom>
        </p:spPr>
      </p:pic>
      <p:pic>
        <p:nvPicPr>
          <p:cNvPr id="18" name="Picture 17">
            <a:extLst>
              <a:ext uri="{FF2B5EF4-FFF2-40B4-BE49-F238E27FC236}">
                <a16:creationId xmlns:a16="http://schemas.microsoft.com/office/drawing/2014/main" id="{24C5024F-6B38-1043-908D-A9E80DEFFFD6}"/>
              </a:ext>
            </a:extLst>
          </p:cNvPr>
          <p:cNvPicPr>
            <a:picLocks noChangeAspect="1"/>
          </p:cNvPicPr>
          <p:nvPr/>
        </p:nvPicPr>
        <p:blipFill>
          <a:blip r:embed="rId9"/>
          <a:stretch>
            <a:fillRect/>
          </a:stretch>
        </p:blipFill>
        <p:spPr>
          <a:xfrm>
            <a:off x="13657750" y="26393168"/>
            <a:ext cx="16133762" cy="2704239"/>
          </a:xfrm>
          <a:prstGeom prst="rect">
            <a:avLst/>
          </a:prstGeom>
        </p:spPr>
      </p:pic>
      <p:pic>
        <p:nvPicPr>
          <p:cNvPr id="27" name="Picture 26">
            <a:extLst>
              <a:ext uri="{FF2B5EF4-FFF2-40B4-BE49-F238E27FC236}">
                <a16:creationId xmlns:a16="http://schemas.microsoft.com/office/drawing/2014/main" id="{FD446CA8-B9D1-664E-A8E0-7BAD9BCF44FA}"/>
              </a:ext>
            </a:extLst>
          </p:cNvPr>
          <p:cNvPicPr>
            <a:picLocks noChangeAspect="1"/>
          </p:cNvPicPr>
          <p:nvPr/>
        </p:nvPicPr>
        <p:blipFill rotWithShape="1">
          <a:blip r:embed="rId10">
            <a:extLst>
              <a:ext uri="{28A0092B-C50C-407E-A947-70E740481C1C}">
                <a14:useLocalDpi xmlns:a14="http://schemas.microsoft.com/office/drawing/2010/main" val="0"/>
              </a:ext>
            </a:extLst>
          </a:blip>
          <a:srcRect l="51190" t="11506" r="3705" b="10042"/>
          <a:stretch/>
        </p:blipFill>
        <p:spPr>
          <a:xfrm>
            <a:off x="427035" y="28719581"/>
            <a:ext cx="12911495" cy="12745067"/>
          </a:xfrm>
          <a:prstGeom prst="rect">
            <a:avLst/>
          </a:prstGeom>
        </p:spPr>
      </p:pic>
      <p:sp>
        <p:nvSpPr>
          <p:cNvPr id="120" name="TextBox 119">
            <a:extLst>
              <a:ext uri="{FF2B5EF4-FFF2-40B4-BE49-F238E27FC236}">
                <a16:creationId xmlns:a16="http://schemas.microsoft.com/office/drawing/2014/main" id="{4375AF9E-E39C-4B4B-8AC1-7F24025C0194}"/>
              </a:ext>
            </a:extLst>
          </p:cNvPr>
          <p:cNvSpPr txBox="1"/>
          <p:nvPr/>
        </p:nvSpPr>
        <p:spPr>
          <a:xfrm>
            <a:off x="437566" y="41525797"/>
            <a:ext cx="12878617" cy="969496"/>
          </a:xfrm>
          <a:prstGeom prst="rect">
            <a:avLst/>
          </a:prstGeom>
          <a:noFill/>
          <a:ln>
            <a:solidFill>
              <a:schemeClr val="accent1">
                <a:shade val="50000"/>
              </a:schemeClr>
            </a:solidFill>
          </a:ln>
        </p:spPr>
        <p:txBody>
          <a:bodyPr wrap="square" tIns="91440" rtlCol="0">
            <a:spAutoFit/>
          </a:bodyPr>
          <a:lstStyle/>
          <a:p>
            <a:pPr algn="just"/>
            <a:r>
              <a:rPr lang="en-US" dirty="0"/>
              <a:t>There are 3 quarks inside the proton. Each quark has a mass of approximately 4 MeV (the mass unit used in nuclear physics). But a proton weights 938 MeV. Where does the rest of mass come from? Hall-B will be able to solve the mystery mechanism of hadron mass generation.</a:t>
            </a:r>
          </a:p>
        </p:txBody>
      </p:sp>
      <p:pic>
        <p:nvPicPr>
          <p:cNvPr id="28" name="Picture 27">
            <a:extLst>
              <a:ext uri="{FF2B5EF4-FFF2-40B4-BE49-F238E27FC236}">
                <a16:creationId xmlns:a16="http://schemas.microsoft.com/office/drawing/2014/main" id="{CA6F35CF-BD5A-F647-BC7B-238D43B6A52F}"/>
              </a:ext>
            </a:extLst>
          </p:cNvPr>
          <p:cNvPicPr>
            <a:picLocks noChangeAspect="1"/>
          </p:cNvPicPr>
          <p:nvPr/>
        </p:nvPicPr>
        <p:blipFill>
          <a:blip r:embed="rId11"/>
          <a:stretch>
            <a:fillRect/>
          </a:stretch>
        </p:blipFill>
        <p:spPr>
          <a:xfrm>
            <a:off x="13373455" y="30858307"/>
            <a:ext cx="16472848" cy="1082851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1821</TotalTime>
  <Words>532</Words>
  <Application>Microsoft Macintosh PowerPoint</Application>
  <PresentationFormat>Custom</PresentationFormat>
  <Paragraphs>25</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宋体</vt:lpstr>
      <vt:lpstr>Arial</vt:lpstr>
      <vt:lpstr>Arial Black</vt:lpstr>
      <vt:lpstr>Avenir Roman</vt:lpstr>
      <vt:lpstr>Calibri</vt:lpstr>
      <vt:lpstr>Office Theme</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
  <cp:lastModifiedBy>Maurizio Ungaro</cp:lastModifiedBy>
  <cp:revision>212</cp:revision>
  <cp:lastPrinted>2018-04-25T20:58:51Z</cp:lastPrinted>
  <dcterms:created xsi:type="dcterms:W3CDTF">2006-08-16T00:00:00Z</dcterms:created>
  <dcterms:modified xsi:type="dcterms:W3CDTF">2018-05-17T14:20:29Z</dcterms:modified>
</cp:coreProperties>
</file>

<file path=docProps/thumbnail.jpeg>
</file>